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4" r:id="rId9"/>
    <p:sldId id="278" r:id="rId10"/>
    <p:sldId id="265" r:id="rId11"/>
    <p:sldId id="266" r:id="rId12"/>
    <p:sldId id="276" r:id="rId13"/>
    <p:sldId id="268" r:id="rId14"/>
    <p:sldId id="269" r:id="rId15"/>
    <p:sldId id="267" r:id="rId16"/>
    <p:sldId id="271" r:id="rId17"/>
    <p:sldId id="272" r:id="rId18"/>
    <p:sldId id="273" r:id="rId19"/>
    <p:sldId id="277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62923" autoAdjust="0"/>
  </p:normalViewPr>
  <p:slideViewPr>
    <p:cSldViewPr>
      <p:cViewPr>
        <p:scale>
          <a:sx n="55" d="100"/>
          <a:sy n="55" d="100"/>
        </p:scale>
        <p:origin x="-936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749AD-7CE1-4325-B737-F9EA8CD76098}" type="datetimeFigureOut">
              <a:rPr lang="ru-RU" smtClean="0"/>
              <a:pPr/>
              <a:t>11.02.2009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0D9B4-04C2-41B2-BD41-E9933A7A4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0D9B4-04C2-41B2-BD41-E9933A7A4F1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0D9B4-04C2-41B2-BD41-E9933A7A4F1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нтон\Рабочий стол\ЧАЙ\hand crafted china t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5791200" cy="4648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pPr algn="ctr"/>
            <a:r>
              <a:rPr lang="ru-RU" dirty="0" smtClean="0"/>
              <a:t>ЧАЙ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533400"/>
            <a:ext cx="6400800" cy="9144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Классификация и сортность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838200"/>
          </a:xfrm>
        </p:spPr>
        <p:txBody>
          <a:bodyPr/>
          <a:lstStyle/>
          <a:p>
            <a:pPr algn="ctr"/>
            <a:r>
              <a:rPr lang="ru-RU" dirty="0" smtClean="0"/>
              <a:t>Классификация чая, сортность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676400"/>
            <a:ext cx="2971800" cy="114300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Экстрагированный 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15240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Концентрированный жидкий экстракт чёрного или зелёного чая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4290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Чай для разовой заварки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3429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Пакеты массой нетто 2 - 3 г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48006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Быстрорастворимый 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76800" y="46482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Высушенный экстракт свежезаваренного чая </a:t>
            </a:r>
            <a:endParaRPr lang="ru-RU" sz="2400" b="1" dirty="0"/>
          </a:p>
        </p:txBody>
      </p:sp>
      <p:sp>
        <p:nvSpPr>
          <p:cNvPr id="41" name="Стрелка вправо 40"/>
          <p:cNvSpPr/>
          <p:nvPr/>
        </p:nvSpPr>
        <p:spPr>
          <a:xfrm flipV="1">
            <a:off x="4038600" y="3581401"/>
            <a:ext cx="762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3810000" y="5029200"/>
            <a:ext cx="1066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3352800" y="2133600"/>
            <a:ext cx="1371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Химический состав и пищевая ценность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9812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Дубильные    вещества   (танин, катехины)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304800" y="365760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ru-RU" sz="2400" b="1" dirty="0" smtClean="0"/>
              <a:t>  Эфирные масла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8006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Белковые </a:t>
            </a:r>
            <a:r>
              <a:rPr lang="ru-RU" sz="2400" b="1" dirty="0" err="1" smtClean="0"/>
              <a:t>в-ва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943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Вода  -  8, 5 %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2057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Fe Na Cu I </a:t>
            </a:r>
            <a:r>
              <a:rPr lang="en-US" sz="2400" b="1" dirty="0" err="1" smtClean="0"/>
              <a:t>Mq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3200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А </a:t>
            </a:r>
            <a:r>
              <a:rPr lang="en-US" sz="2400" b="1" dirty="0" smtClean="0"/>
              <a:t>B </a:t>
            </a:r>
            <a:r>
              <a:rPr lang="ru-RU" sz="2400" b="1" dirty="0" smtClean="0"/>
              <a:t>1 В2 РР С К Р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3886200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Алкалоиды:</a:t>
            </a:r>
          </a:p>
          <a:p>
            <a:r>
              <a:rPr lang="ru-RU" sz="2400" b="1" dirty="0" smtClean="0"/>
              <a:t>- теобромин</a:t>
            </a:r>
          </a:p>
          <a:p>
            <a:r>
              <a:rPr lang="ru-RU" sz="2400" b="1" dirty="0" smtClean="0"/>
              <a:t>- </a:t>
            </a:r>
            <a:r>
              <a:rPr lang="ru-RU" sz="2400" b="1" dirty="0" err="1" smtClean="0"/>
              <a:t>теофиллин</a:t>
            </a:r>
            <a:endParaRPr lang="ru-RU" sz="2400" b="1" dirty="0" smtClean="0"/>
          </a:p>
          <a:p>
            <a:r>
              <a:rPr lang="ru-RU" sz="2400" b="1" dirty="0" smtClean="0"/>
              <a:t>- кофеин</a:t>
            </a:r>
          </a:p>
          <a:p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67400" y="198120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Красящие вещества:</a:t>
            </a:r>
          </a:p>
          <a:p>
            <a:pPr>
              <a:buFontTx/>
              <a:buChar char="-"/>
            </a:pPr>
            <a:r>
              <a:rPr lang="ru-RU" sz="2400" b="1" dirty="0" smtClean="0"/>
              <a:t> хлорофилл</a:t>
            </a:r>
          </a:p>
          <a:p>
            <a:pPr>
              <a:buFontTx/>
              <a:buChar char="-"/>
            </a:pPr>
            <a:r>
              <a:rPr lang="ru-RU" sz="2400" b="1" dirty="0" smtClean="0"/>
              <a:t> каротин</a:t>
            </a:r>
          </a:p>
          <a:p>
            <a:pPr>
              <a:buFontTx/>
              <a:buChar char="-"/>
            </a:pPr>
            <a:r>
              <a:rPr lang="ru-RU" sz="2400" b="1" dirty="0" smtClean="0"/>
              <a:t> </a:t>
            </a:r>
            <a:r>
              <a:rPr lang="ru-RU" sz="2400" b="1" dirty="0" err="1" smtClean="0"/>
              <a:t>теафлавин</a:t>
            </a:r>
            <a:endParaRPr lang="ru-RU" sz="2400" b="1" dirty="0" smtClean="0"/>
          </a:p>
          <a:p>
            <a:pPr>
              <a:buFontTx/>
              <a:buChar char="-"/>
            </a:pPr>
            <a:r>
              <a:rPr lang="ru-RU" sz="2400" b="1" dirty="0" smtClean="0"/>
              <a:t> </a:t>
            </a:r>
            <a:r>
              <a:rPr lang="ru-RU" sz="2400" b="1" dirty="0" err="1" smtClean="0"/>
              <a:t>теарубигин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4267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400" b="1" dirty="0" smtClean="0"/>
              <a:t>Кислоты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3733800" cy="381000"/>
          </a:xfrm>
          <a:prstGeom prst="rect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1. </a:t>
            </a:r>
            <a:r>
              <a:rPr lang="ru-RU" sz="2000" b="1" dirty="0" smtClean="0">
                <a:latin typeface="Calibri" pitchFamily="34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авяливают, время 60 минут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724400" y="1371600"/>
            <a:ext cx="3810001" cy="762000"/>
          </a:xfrm>
          <a:prstGeom prst="rect">
            <a:avLst/>
          </a:prstGeom>
          <a:noFill/>
          <a:ln w="19050" cap="rnd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2. </a:t>
            </a:r>
            <a:r>
              <a:rPr lang="ru-RU" sz="2000" b="1" dirty="0" smtClean="0">
                <a:latin typeface="Calibri" pitchFamily="34" charset="0"/>
              </a:rPr>
              <a:t>Скручивают в машинах роллерах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724400" y="2514600"/>
            <a:ext cx="3810000" cy="1524000"/>
          </a:xfrm>
          <a:prstGeom prst="rect">
            <a:avLst/>
          </a:prstGeom>
          <a:noFill/>
          <a:ln w="19050" cap="rnd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3. Проводят ферментацию (брожение) в прохладном месте, 3 часа (при производстве зелёного чая эта стадия отсутствует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33400" y="3048000"/>
            <a:ext cx="3810000" cy="533400"/>
          </a:xfrm>
          <a:prstGeom prst="rect">
            <a:avLst/>
          </a:prstGeom>
          <a:noFill/>
          <a:ln w="19050" cap="rnd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33400" y="4191000"/>
            <a:ext cx="3810000" cy="1371600"/>
          </a:xfrm>
          <a:prstGeom prst="rect">
            <a:avLst/>
          </a:prstGeom>
          <a:noFill/>
          <a:ln w="19050" cap="rnd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5.Сортировка: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крупные листья - листовой  чай, мелкие - чай в пакетиках, пыль - производство кофеина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pPr algn="ctr"/>
            <a:r>
              <a:rPr lang="ru-RU" dirty="0" smtClean="0"/>
              <a:t>Производство чая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46482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724400" y="5791200"/>
            <a:ext cx="381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7. Упаковывают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953000" y="45720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</a:t>
            </a:r>
            <a:endParaRPr lang="ru-RU" sz="2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33399" y="3124200"/>
            <a:ext cx="5599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 smtClean="0">
                <a:latin typeface="Calibri" pitchFamily="34" charset="0"/>
              </a:rPr>
              <a:t>4. </a:t>
            </a:r>
            <a:r>
              <a:rPr lang="ru-RU" b="1" dirty="0" smtClean="0">
                <a:latin typeface="Calibri" pitchFamily="34" charset="0"/>
              </a:rPr>
              <a:t>Высуш</a:t>
            </a:r>
            <a:r>
              <a:rPr lang="ru-RU" b="1" dirty="0" smtClean="0">
                <a:latin typeface="Calibri" pitchFamily="34" charset="0"/>
              </a:rPr>
              <a:t>ивают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до влажности </a:t>
            </a:r>
            <a:r>
              <a:rPr lang="ru-RU" b="1" dirty="0" smtClean="0">
                <a:latin typeface="Calibri" pitchFamily="34" charset="0"/>
              </a:rPr>
              <a:t>1 - </a:t>
            </a:r>
            <a:r>
              <a:rPr lang="ru-RU" b="1" dirty="0" smtClean="0">
                <a:latin typeface="Calibri" pitchFamily="34" charset="0"/>
              </a:rPr>
              <a:t>4 %</a:t>
            </a:r>
          </a:p>
        </p:txBody>
      </p:sp>
      <p:sp>
        <p:nvSpPr>
          <p:cNvPr id="25" name="TextBox 24"/>
          <p:cNvSpPr txBox="1"/>
          <p:nvPr/>
        </p:nvSpPr>
        <p:spPr>
          <a:xfrm flipV="1">
            <a:off x="4724400" y="5867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724400" y="4724400"/>
            <a:ext cx="381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6. Купажирование</a:t>
            </a:r>
            <a:endParaRPr lang="ru-RU" b="1" dirty="0"/>
          </a:p>
        </p:txBody>
      </p:sp>
      <p:sp>
        <p:nvSpPr>
          <p:cNvPr id="31" name="Выгнутая вправо стрелка 30"/>
          <p:cNvSpPr/>
          <p:nvPr/>
        </p:nvSpPr>
        <p:spPr>
          <a:xfrm>
            <a:off x="8534400" y="1752600"/>
            <a:ext cx="609600" cy="1828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Штриховая стрелка вправо 34"/>
          <p:cNvSpPr/>
          <p:nvPr/>
        </p:nvSpPr>
        <p:spPr>
          <a:xfrm>
            <a:off x="4267200" y="1676400"/>
            <a:ext cx="457200" cy="152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лево 36"/>
          <p:cNvSpPr/>
          <p:nvPr/>
        </p:nvSpPr>
        <p:spPr>
          <a:xfrm flipV="1">
            <a:off x="4343400" y="3276600"/>
            <a:ext cx="381000" cy="1523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Выгнутая влево стрелка 37"/>
          <p:cNvSpPr/>
          <p:nvPr/>
        </p:nvSpPr>
        <p:spPr>
          <a:xfrm>
            <a:off x="0" y="3276600"/>
            <a:ext cx="533400" cy="1828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Штриховая стрелка вправо 38"/>
          <p:cNvSpPr/>
          <p:nvPr/>
        </p:nvSpPr>
        <p:spPr>
          <a:xfrm>
            <a:off x="4343400" y="4876800"/>
            <a:ext cx="381000" cy="152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Выгнутая вправо стрелка 39"/>
          <p:cNvSpPr/>
          <p:nvPr/>
        </p:nvSpPr>
        <p:spPr>
          <a:xfrm>
            <a:off x="8534400" y="4876800"/>
            <a:ext cx="609600" cy="1295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7467600" cy="838200"/>
          </a:xfrm>
        </p:spPr>
        <p:txBody>
          <a:bodyPr/>
          <a:lstStyle/>
          <a:p>
            <a:r>
              <a:rPr lang="ru-RU" dirty="0" smtClean="0"/>
              <a:t>Показатели качества чая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6002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Внешний вид чая (уборка)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3622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400" b="1" dirty="0" smtClean="0"/>
              <a:t>Вкус, аромат настоя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2766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Прозрачность настоя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4191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Цвет разваренного листа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5486400" cy="762000"/>
          </a:xfrm>
        </p:spPr>
        <p:txBody>
          <a:bodyPr/>
          <a:lstStyle/>
          <a:p>
            <a:r>
              <a:rPr lang="ru-RU" dirty="0" smtClean="0"/>
              <a:t>Фальсификация чая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828800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1.Использование для   фальсификации настоящего чая  природных растительных продуктов (моркови, кипрея,</a:t>
            </a:r>
          </a:p>
          <a:p>
            <a:r>
              <a:rPr lang="ru-RU" sz="2400" b="1" dirty="0" smtClean="0"/>
              <a:t>бадана)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19812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40386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2.Подкрашивание и химическая обработка, а также вторичная переработка спитого чая 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60960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3.Настой настоящего чая обесцвечивается соком лимона</a:t>
            </a:r>
            <a:endParaRPr lang="ru-RU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3528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524000"/>
            <a:ext cx="1574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10668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2209800"/>
            <a:ext cx="177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54864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Маркировка чая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304800" y="2743200"/>
            <a:ext cx="3505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/>
              <a:t>Страна </a:t>
            </a:r>
            <a:r>
              <a:rPr lang="ru-RU" b="1" i="1" dirty="0" smtClean="0"/>
              <a:t>изготовитель</a:t>
            </a:r>
          </a:p>
          <a:p>
            <a:r>
              <a:rPr lang="ru-RU" b="1" i="1" dirty="0" smtClean="0"/>
              <a:t>( Индия, Цейлон</a:t>
            </a:r>
            <a:r>
              <a:rPr lang="ru-RU" b="1" dirty="0" smtClean="0"/>
              <a:t>, Китай и т. д.)</a:t>
            </a:r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810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Срок годности  1 - 2 года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495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ru-RU" b="1" dirty="0" smtClean="0"/>
              <a:t> Вес  по  50, 100, 250, 500 грамм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1816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</a:t>
            </a:r>
            <a:r>
              <a:rPr lang="en-US" b="1" dirty="0" err="1" smtClean="0"/>
              <a:t>Ortodox</a:t>
            </a:r>
            <a:r>
              <a:rPr lang="ru-RU" b="1" dirty="0" smtClean="0"/>
              <a:t>» , «С</a:t>
            </a:r>
            <a:r>
              <a:rPr lang="en-US" b="1" dirty="0" smtClean="0"/>
              <a:t>TC</a:t>
            </a:r>
            <a:r>
              <a:rPr lang="ru-RU" b="1" dirty="0" smtClean="0"/>
              <a:t>», «С</a:t>
            </a:r>
            <a:r>
              <a:rPr lang="en-US" b="1" dirty="0" err="1" smtClean="0"/>
              <a:t>lassic</a:t>
            </a:r>
            <a:r>
              <a:rPr lang="ru-RU" b="1" dirty="0" smtClean="0"/>
              <a:t>»</a:t>
            </a:r>
            <a:r>
              <a:rPr lang="en-US" b="1" dirty="0" smtClean="0"/>
              <a:t> </a:t>
            </a:r>
          </a:p>
          <a:p>
            <a:r>
              <a:rPr lang="ru-RU" b="1" dirty="0" smtClean="0"/>
              <a:t>«</a:t>
            </a:r>
            <a:r>
              <a:rPr lang="en-US" b="1" dirty="0" err="1" smtClean="0"/>
              <a:t>Pur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«</a:t>
            </a:r>
            <a:r>
              <a:rPr lang="en-US" b="1" dirty="0" err="1" smtClean="0"/>
              <a:t>Blenden</a:t>
            </a:r>
            <a:r>
              <a:rPr lang="ru-RU" b="1" dirty="0" smtClean="0"/>
              <a:t>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0" y="2286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ru-RU" b="1" dirty="0" err="1" smtClean="0"/>
              <a:t>Крупнолистовой</a:t>
            </a:r>
            <a:r>
              <a:rPr lang="ru-RU" b="1" dirty="0" smtClean="0"/>
              <a:t> чай  </a:t>
            </a:r>
            <a:r>
              <a:rPr lang="en-US" b="1" dirty="0" smtClean="0"/>
              <a:t>           FP P PS</a:t>
            </a:r>
            <a:r>
              <a:rPr lang="ru-RU" b="1" dirty="0" smtClean="0"/>
              <a:t> </a:t>
            </a:r>
            <a:r>
              <a:rPr lang="en-US" b="1" dirty="0" smtClean="0"/>
              <a:t>OP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2971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Среднелистовой чай</a:t>
            </a:r>
          </a:p>
          <a:p>
            <a:r>
              <a:rPr lang="en-US" b="1" dirty="0" smtClean="0"/>
              <a:t>BOP BP1 BP2 BPS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4038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ru-RU" b="1" dirty="0" err="1" smtClean="0"/>
              <a:t>Мелколистовой</a:t>
            </a:r>
            <a:r>
              <a:rPr lang="ru-RU" b="1" dirty="0" smtClean="0"/>
              <a:t> </a:t>
            </a:r>
            <a:r>
              <a:rPr lang="en-US" b="1" dirty="0" smtClean="0"/>
              <a:t>BFOP BOPF GOPF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1295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Название чая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1981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Фирма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0" y="15240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Собственная маркировка: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457200"/>
            <a:ext cx="4191000" cy="838200"/>
          </a:xfrm>
        </p:spPr>
        <p:txBody>
          <a:bodyPr/>
          <a:lstStyle/>
          <a:p>
            <a:r>
              <a:rPr lang="ru-RU" dirty="0" smtClean="0"/>
              <a:t>Упаковка чая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2578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Картон </a:t>
            </a:r>
          </a:p>
          <a:p>
            <a:pPr>
              <a:buNone/>
            </a:pPr>
            <a:r>
              <a:rPr lang="ru-RU" b="1" dirty="0" smtClean="0"/>
              <a:t>Жесть </a:t>
            </a:r>
          </a:p>
          <a:p>
            <a:pPr>
              <a:buNone/>
            </a:pPr>
            <a:r>
              <a:rPr lang="ru-RU" b="1" dirty="0" smtClean="0"/>
              <a:t>Дерево</a:t>
            </a:r>
          </a:p>
          <a:p>
            <a:pPr>
              <a:buNone/>
            </a:pPr>
            <a:r>
              <a:rPr lang="ru-RU" b="1" dirty="0" smtClean="0"/>
              <a:t>Керамика</a:t>
            </a:r>
          </a:p>
          <a:p>
            <a:pPr>
              <a:buNone/>
            </a:pPr>
            <a:r>
              <a:rPr lang="ru-RU" b="1" dirty="0" smtClean="0"/>
              <a:t>Бумага</a:t>
            </a:r>
          </a:p>
          <a:p>
            <a:pPr>
              <a:buNone/>
            </a:pPr>
            <a:r>
              <a:rPr lang="ru-RU" b="1" dirty="0" smtClean="0"/>
              <a:t>Полиэтилен</a:t>
            </a:r>
          </a:p>
          <a:p>
            <a:pPr>
              <a:buNone/>
            </a:pPr>
            <a:r>
              <a:rPr lang="ru-RU" b="1" dirty="0" smtClean="0"/>
              <a:t>Стекло </a:t>
            </a:r>
            <a:endParaRPr lang="ru-RU" b="1" dirty="0"/>
          </a:p>
        </p:txBody>
      </p:sp>
      <p:pic>
        <p:nvPicPr>
          <p:cNvPr id="1028" name="Picture 4" descr="C:\Documents and Settings\Антон\Рабочий стол\ЧАЙ\m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206240"/>
            <a:ext cx="2209800" cy="2651760"/>
          </a:xfrm>
          <a:prstGeom prst="rect">
            <a:avLst/>
          </a:prstGeom>
          <a:noFill/>
        </p:spPr>
      </p:pic>
      <p:pic>
        <p:nvPicPr>
          <p:cNvPr id="1029" name="Picture 5" descr="C:\Documents and Settings\Антон\Рабочий стол\ЧАЙ\01_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3581400"/>
            <a:ext cx="1219200" cy="3276600"/>
          </a:xfrm>
          <a:prstGeom prst="rect">
            <a:avLst/>
          </a:prstGeom>
          <a:noFill/>
        </p:spPr>
      </p:pic>
      <p:pic>
        <p:nvPicPr>
          <p:cNvPr id="1031" name="Picture 7" descr="C:\Documents and Settings\Антон\Рабочий стол\ЧАЙ\tw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143000"/>
            <a:ext cx="1981200" cy="2362200"/>
          </a:xfrm>
          <a:prstGeom prst="rect">
            <a:avLst/>
          </a:prstGeom>
          <a:noFill/>
        </p:spPr>
      </p:pic>
      <p:pic>
        <p:nvPicPr>
          <p:cNvPr id="1032" name="Picture 8" descr="C:\Documents and Settings\Антон\Рабочий стол\ЧАЙ\250_plenka cop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200400"/>
            <a:ext cx="1828800" cy="2209800"/>
          </a:xfrm>
          <a:prstGeom prst="rect">
            <a:avLst/>
          </a:prstGeom>
          <a:noFill/>
        </p:spPr>
      </p:pic>
      <p:pic>
        <p:nvPicPr>
          <p:cNvPr id="1035" name="Picture 11" descr="C:\Documents and Settings\Антон\Рабочий стол\ЧАЙ\9249_CAM_01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5029200"/>
            <a:ext cx="2133600" cy="1828800"/>
          </a:xfrm>
          <a:prstGeom prst="rect">
            <a:avLst/>
          </a:prstGeom>
          <a:noFill/>
        </p:spPr>
      </p:pic>
      <p:pic>
        <p:nvPicPr>
          <p:cNvPr id="1036" name="Picture 12" descr="C:\Documents and Settings\Антон\Рабочий стол\ЧАЙ\best_piramid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1219200"/>
            <a:ext cx="2133600" cy="1901825"/>
          </a:xfrm>
          <a:prstGeom prst="rect">
            <a:avLst/>
          </a:prstGeom>
          <a:noFill/>
        </p:spPr>
      </p:pic>
      <p:pic>
        <p:nvPicPr>
          <p:cNvPr id="1037" name="Picture 13" descr="C:\Documents and Settings\Антон\Рабочий стол\ЧАЙ\kr0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9600" y="1143000"/>
            <a:ext cx="1600199" cy="2963863"/>
          </a:xfrm>
          <a:prstGeom prst="rect">
            <a:avLst/>
          </a:prstGeom>
          <a:noFill/>
        </p:spPr>
      </p:pic>
      <p:pic>
        <p:nvPicPr>
          <p:cNvPr id="2050" name="Picture 2" descr="C:\Documents and Settings\Антон\Рабочий стол\ЧАЙ\tovb104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0"/>
            <a:ext cx="2052637" cy="1471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0"/>
            <a:ext cx="5867400" cy="8382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Хранение чая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ru-RU" b="1" dirty="0" smtClean="0"/>
              <a:t>   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1.  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Чай не терпит:</a:t>
            </a:r>
          </a:p>
          <a:p>
            <a:pPr marL="514350" indent="-514350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   - сырости (гниет) </a:t>
            </a:r>
          </a:p>
          <a:p>
            <a:pPr marL="514350" indent="-514350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   - чрезмерной сухости («сгорает ) </a:t>
            </a:r>
          </a:p>
          <a:p>
            <a:pPr marL="514350" indent="-514350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   - холода и жары</a:t>
            </a:r>
          </a:p>
          <a:p>
            <a:pPr marL="514350" indent="-514350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   - лучшая температура для хранения – комнатная (17-19 градусов) </a:t>
            </a:r>
          </a:p>
          <a:p>
            <a:pPr marL="514350" indent="-514350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   - относительная влажность воздуха 75 %</a:t>
            </a:r>
          </a:p>
          <a:p>
            <a:pPr marL="514350" indent="-514350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   - срок хранения 1-2 года</a:t>
            </a:r>
          </a:p>
          <a:p>
            <a:pPr marL="514350" indent="-514350"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2.   Чай не терпит посторонних запахов. Он легко их впитывает и удерживает. Поэтому чай  при хранении должен быть герметично упакован. </a:t>
            </a:r>
          </a:p>
          <a:p>
            <a:pPr marL="514350" indent="-514350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      Кроме этого, чай нельзя хранить открытым по еще одной причине – он просто выдыхается,  эфирные масла со временем улетучиваются. </a:t>
            </a:r>
          </a:p>
          <a:p>
            <a:pPr marL="514350" indent="-514350"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3.  Сухое чайное сырье – это «живая» субстанция. При хранении чай должен «дышать»,  в противном случае он начнет задыхаться, преть и т.п. Т.е. должен быть доступ воздуха.  </a:t>
            </a:r>
          </a:p>
          <a:p>
            <a:pPr marL="514350" indent="-514350"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4.  Чай нельзя хранить на свету (особенно на прямом солнечном). </a:t>
            </a:r>
          </a:p>
          <a:p>
            <a:pPr marL="514350" indent="-514350"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533400"/>
            <a:ext cx="43434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Хранение чая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228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sz="3600" b="1" dirty="0" smtClean="0"/>
              <a:t>Чай нельзя хранить в таре из любых    противоестественных материалов: пластмассы, полиэтилена, стекла, бумаги и картона низкого качества, непищевой жести. </a:t>
            </a:r>
          </a:p>
          <a:p>
            <a:pPr>
              <a:buFont typeface="Wingdings" pitchFamily="2" charset="2"/>
              <a:buChar char="§"/>
            </a:pPr>
            <a:r>
              <a:rPr lang="ru-RU" sz="3600" b="1" dirty="0" smtClean="0"/>
              <a:t> Даже хорошо упакованный чай не храните рядом с пряностями (также нельзя хранить обычный чай рядом с ароматизированным), уксусом, керосином, копченой рыбой, чесноком и прочими обонятельными радостями.</a:t>
            </a:r>
          </a:p>
          <a:p>
            <a:pPr>
              <a:buFont typeface="Wingdings" pitchFamily="2" charset="2"/>
              <a:buChar char="§"/>
            </a:pPr>
            <a:endParaRPr lang="ru-RU" sz="2400" b="1" dirty="0" smtClean="0"/>
          </a:p>
          <a:p>
            <a:pPr>
              <a:buFont typeface="Wingdings" pitchFamily="2" charset="2"/>
              <a:buChar char="§"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Кулинарное использование чая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  В кулинарии чай используют в качестве  				   напитка:</a:t>
            </a:r>
          </a:p>
          <a:p>
            <a:pPr>
              <a:buNone/>
            </a:pPr>
            <a:r>
              <a:rPr lang="ru-RU" b="1" dirty="0" smtClean="0"/>
              <a:t>горячего (75˚С )                холодного   (10 - 14˚С)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733800"/>
            <a:ext cx="2514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Documents and Settings\Домашний\Рабочий стол\581439634466d532bf1c1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86200"/>
            <a:ext cx="3048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Цель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590800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/>
              <a:t>   Сформировать товароведные знания обучающихся по теме: </a:t>
            </a:r>
          </a:p>
          <a:p>
            <a:pPr algn="ctr">
              <a:buNone/>
            </a:pPr>
            <a:r>
              <a:rPr lang="ru-RU" sz="4400" b="1" dirty="0" smtClean="0"/>
              <a:t>«Чай, классификация, сортность».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sz="6500" dirty="0" smtClean="0"/>
              <a:t>Глава 10.</a:t>
            </a:r>
          </a:p>
          <a:p>
            <a:pPr algn="ctr">
              <a:buNone/>
            </a:pPr>
            <a:r>
              <a:rPr lang="ru-RU" sz="6500" dirty="0" smtClean="0"/>
              <a:t>Стр. 241-244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20574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08 Underground" pitchFamily="2" charset="0"/>
              </a:rPr>
              <a:t>Задачи урока:</a:t>
            </a:r>
            <a:r>
              <a:rPr lang="ru-RU" dirty="0" smtClean="0">
                <a:latin typeface="08 Underground" pitchFamily="2" charset="0"/>
              </a:rPr>
              <a:t/>
            </a:r>
            <a:br>
              <a:rPr lang="ru-RU" dirty="0" smtClean="0">
                <a:latin typeface="08 Underground" pitchFamily="2" charset="0"/>
              </a:rPr>
            </a:br>
            <a:endParaRPr lang="ru-RU" dirty="0">
              <a:latin typeface="08 Underground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</a:t>
            </a:r>
          </a:p>
          <a:p>
            <a:pPr>
              <a:buNone/>
            </a:pPr>
            <a:r>
              <a:rPr lang="ru-RU" sz="4000" b="1" dirty="0" smtClean="0"/>
              <a:t>     </a:t>
            </a:r>
            <a:r>
              <a:rPr lang="ru-RU" sz="4000" dirty="0" smtClean="0"/>
              <a:t> </a:t>
            </a:r>
            <a:r>
              <a:rPr lang="ru-RU" sz="4400" b="1" dirty="0" smtClean="0"/>
              <a:t>1. Воспитывать интерес к  			   профессии</a:t>
            </a:r>
          </a:p>
          <a:p>
            <a:pPr lvl="0">
              <a:buNone/>
            </a:pPr>
            <a:r>
              <a:rPr lang="ru-RU" sz="4400" b="1" dirty="0" smtClean="0"/>
              <a:t>      2. Развивать  кругозор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705600" cy="838200"/>
          </a:xfrm>
        </p:spPr>
        <p:txBody>
          <a:bodyPr/>
          <a:lstStyle/>
          <a:p>
            <a:r>
              <a:rPr lang="ru-RU" dirty="0" smtClean="0"/>
              <a:t>Общая характеристика чая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5943600" cy="464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/>
              <a:t>Чай – вкусовой продукт. </a:t>
            </a:r>
          </a:p>
          <a:p>
            <a:pPr>
              <a:buNone/>
            </a:pPr>
            <a:r>
              <a:rPr lang="ru-RU" b="1" dirty="0" smtClean="0"/>
              <a:t>В качестве товара чай</a:t>
            </a:r>
          </a:p>
          <a:p>
            <a:pPr>
              <a:buNone/>
            </a:pPr>
            <a:r>
              <a:rPr lang="ru-RU" b="1" dirty="0" smtClean="0"/>
              <a:t>представляет собой продукт </a:t>
            </a:r>
          </a:p>
          <a:p>
            <a:pPr>
              <a:buNone/>
            </a:pPr>
            <a:r>
              <a:rPr lang="ru-RU" b="1" dirty="0" smtClean="0"/>
              <a:t>биохимических и </a:t>
            </a:r>
            <a:r>
              <a:rPr lang="ru-RU" b="1" dirty="0" err="1" smtClean="0"/>
              <a:t>физико</a:t>
            </a:r>
            <a:r>
              <a:rPr lang="ru-RU" b="1" dirty="0" smtClean="0"/>
              <a:t> -</a:t>
            </a:r>
          </a:p>
          <a:p>
            <a:pPr>
              <a:buNone/>
            </a:pPr>
            <a:r>
              <a:rPr lang="ru-RU" b="1" dirty="0" smtClean="0"/>
              <a:t>химических превращений </a:t>
            </a:r>
          </a:p>
          <a:p>
            <a:pPr>
              <a:buNone/>
            </a:pPr>
            <a:r>
              <a:rPr lang="ru-RU" b="1" dirty="0" smtClean="0"/>
              <a:t>молодых верхушечных побегов </a:t>
            </a:r>
          </a:p>
          <a:p>
            <a:pPr>
              <a:buNone/>
            </a:pPr>
            <a:r>
              <a:rPr lang="ru-RU" b="1" dirty="0" smtClean="0"/>
              <a:t>чайного растения (флешей) в </a:t>
            </a:r>
          </a:p>
          <a:p>
            <a:pPr>
              <a:buNone/>
            </a:pPr>
            <a:r>
              <a:rPr lang="ru-RU" b="1" dirty="0" smtClean="0"/>
              <a:t>процессе их переработки.</a:t>
            </a:r>
            <a:endParaRPr lang="ru-RU" b="1" dirty="0"/>
          </a:p>
        </p:txBody>
      </p:sp>
      <p:pic>
        <p:nvPicPr>
          <p:cNvPr id="18434" name="Picture 2" descr="C:\Documents and Settings\Антон\Рабочий стол\ЧАЙ\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209800"/>
            <a:ext cx="2438400" cy="2743200"/>
          </a:xfrm>
          <a:prstGeom prst="rect">
            <a:avLst/>
          </a:prstGeom>
          <a:noFill/>
        </p:spPr>
      </p:pic>
      <p:pic>
        <p:nvPicPr>
          <p:cNvPr id="18435" name="Picture 3" descr="C:\Documents and Settings\Антон\Рабочий стол\ЧАЙ\greent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800600"/>
            <a:ext cx="2200275" cy="20574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появления и распространения чая</a:t>
            </a:r>
            <a:endParaRPr lang="ru-RU" dirty="0"/>
          </a:p>
        </p:txBody>
      </p:sp>
      <p:pic>
        <p:nvPicPr>
          <p:cNvPr id="2050" name="Picture 2" descr="C:\Documents and Settings\Антон\Рабочий стол\ЧАЙ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58800" y="0"/>
            <a:ext cx="1295400" cy="3733800"/>
          </a:xfrm>
          <a:prstGeom prst="rect">
            <a:avLst/>
          </a:prstGeom>
          <a:noFill/>
        </p:spPr>
      </p:pic>
      <p:pic>
        <p:nvPicPr>
          <p:cNvPr id="2051" name="Picture 3" descr="C:\Documents and Settings\Антон\Рабочий стол\ЧАЙ\33-vodopad-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00600"/>
            <a:ext cx="3124200" cy="2057400"/>
          </a:xfrm>
          <a:prstGeom prst="rect">
            <a:avLst/>
          </a:prstGeom>
          <a:noFill/>
        </p:spPr>
      </p:pic>
      <p:pic>
        <p:nvPicPr>
          <p:cNvPr id="2052" name="Picture 4" descr="C:\Documents and Settings\Антон\Рабочий стол\ЧАЙ\green_tea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2286000"/>
            <a:ext cx="2514600" cy="1774785"/>
          </a:xfrm>
          <a:prstGeom prst="rect">
            <a:avLst/>
          </a:prstGeom>
          <a:noFill/>
        </p:spPr>
      </p:pic>
      <p:pic>
        <p:nvPicPr>
          <p:cNvPr id="2053" name="Picture 5" descr="C:\Documents and Settings\Антон\Рабочий стол\ЧАЙ\l_7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800601"/>
            <a:ext cx="3200400" cy="2057400"/>
          </a:xfrm>
          <a:prstGeom prst="rect">
            <a:avLst/>
          </a:prstGeom>
          <a:noFill/>
        </p:spPr>
      </p:pic>
      <p:pic>
        <p:nvPicPr>
          <p:cNvPr id="2054" name="Picture 6" descr="C:\Documents and Settings\Антон\Рабочий стол\ЧАЙ\munnar_view_cloud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86000"/>
            <a:ext cx="2362200" cy="1771651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1066800"/>
            <a:ext cx="2895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появления и распространения чая</a:t>
            </a:r>
            <a:endParaRPr lang="ru-RU" dirty="0"/>
          </a:p>
        </p:txBody>
      </p:sp>
      <p:pic>
        <p:nvPicPr>
          <p:cNvPr id="17410" name="Picture 2" descr="C:\Documents and Settings\Антон\Рабочий стол\ЧАЙ\t_p1010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3200400" cy="2201127"/>
          </a:xfrm>
          <a:prstGeom prst="rect">
            <a:avLst/>
          </a:prstGeom>
          <a:noFill/>
        </p:spPr>
      </p:pic>
      <p:pic>
        <p:nvPicPr>
          <p:cNvPr id="17412" name="Picture 4" descr="C:\Documents and Settings\Антон\Рабочий стол\ЧАЙ\0019b92730aa08b9e4371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636770"/>
            <a:ext cx="3352800" cy="2221230"/>
          </a:xfrm>
          <a:prstGeom prst="rect">
            <a:avLst/>
          </a:prstGeom>
          <a:noFill/>
        </p:spPr>
      </p:pic>
      <p:pic>
        <p:nvPicPr>
          <p:cNvPr id="17413" name="Picture 5" descr="C:\Documents and Settings\Антон\Рабочий стол\ЧАЙ\how1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8453" y="1066800"/>
            <a:ext cx="3335547" cy="2209800"/>
          </a:xfrm>
          <a:prstGeom prst="rect">
            <a:avLst/>
          </a:prstGeom>
          <a:noFill/>
        </p:spPr>
      </p:pic>
      <p:pic>
        <p:nvPicPr>
          <p:cNvPr id="17414" name="Picture 6" descr="C:\Documents and Settings\Антон\Рабочий стол\ЧАЙ\how3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2743200"/>
            <a:ext cx="2590800" cy="2400808"/>
          </a:xfrm>
          <a:prstGeom prst="rect">
            <a:avLst/>
          </a:prstGeom>
          <a:noFill/>
        </p:spPr>
      </p:pic>
      <p:pic>
        <p:nvPicPr>
          <p:cNvPr id="17415" name="Picture 7" descr="C:\Documents and Settings\Антон\Рабочий стол\ЧАЙ\krasnodar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48200"/>
            <a:ext cx="3200400" cy="2209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Классификация чая, сортность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581400" y="1447800"/>
            <a:ext cx="1981200" cy="5334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Байховый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2133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Зеленый</a:t>
            </a:r>
            <a:endParaRPr lang="ru-RU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28600" y="21336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Черный</a:t>
            </a:r>
            <a:endParaRPr lang="ru-RU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810000" y="21336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Желтый</a:t>
            </a:r>
            <a:endParaRPr lang="ru-RU" sz="3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04800" y="2895600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Букет</a:t>
            </a:r>
          </a:p>
          <a:p>
            <a:r>
              <a:rPr lang="ru-RU" sz="2400" b="1" dirty="0" smtClean="0"/>
              <a:t>Экстра</a:t>
            </a:r>
          </a:p>
          <a:p>
            <a:r>
              <a:rPr lang="ru-RU" sz="2400" b="1" dirty="0" smtClean="0"/>
              <a:t>В/С</a:t>
            </a:r>
          </a:p>
          <a:p>
            <a:r>
              <a:rPr lang="en-US" sz="2400" b="1" dirty="0" smtClean="0"/>
              <a:t>I C</a:t>
            </a:r>
          </a:p>
          <a:p>
            <a:r>
              <a:rPr lang="en-US" sz="2400" b="1" dirty="0" smtClean="0"/>
              <a:t>2 C</a:t>
            </a:r>
          </a:p>
          <a:p>
            <a:r>
              <a:rPr lang="en-US" sz="2400" b="1" dirty="0" smtClean="0"/>
              <a:t>3 C</a:t>
            </a:r>
            <a:endParaRPr lang="ru-RU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133600" y="3276600"/>
            <a:ext cx="144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Букет</a:t>
            </a:r>
          </a:p>
          <a:p>
            <a:r>
              <a:rPr lang="ru-RU" sz="2400" b="1" dirty="0" smtClean="0"/>
              <a:t>В/С</a:t>
            </a:r>
          </a:p>
          <a:p>
            <a:r>
              <a:rPr lang="en-US" sz="2400" b="1" dirty="0" smtClean="0"/>
              <a:t>I </a:t>
            </a:r>
            <a:r>
              <a:rPr lang="ru-RU" sz="2400" b="1" dirty="0" smtClean="0"/>
              <a:t>С</a:t>
            </a:r>
          </a:p>
          <a:p>
            <a:r>
              <a:rPr lang="ru-RU" sz="2400" b="1" dirty="0" smtClean="0"/>
              <a:t>2 С</a:t>
            </a:r>
          </a:p>
          <a:p>
            <a:r>
              <a:rPr lang="ru-RU" sz="2400" b="1" dirty="0" smtClean="0"/>
              <a:t>3 С</a:t>
            </a:r>
            <a:endParaRPr lang="ru-RU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267200" y="28194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 </a:t>
            </a:r>
            <a:r>
              <a:rPr lang="ru-RU" sz="2000" b="1" dirty="0" smtClean="0"/>
              <a:t>С</a:t>
            </a:r>
            <a:endParaRPr lang="ru-RU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5486400" y="2133601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Синий </a:t>
            </a:r>
            <a:endParaRPr lang="ru-RU" sz="32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6858000" y="2133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Красный </a:t>
            </a:r>
            <a:endParaRPr lang="ru-RU" sz="3200" b="1" dirty="0"/>
          </a:p>
        </p:txBody>
      </p:sp>
      <p:cxnSp>
        <p:nvCxnSpPr>
          <p:cNvPr id="63" name="Прямая со стрелкой 62"/>
          <p:cNvCxnSpPr>
            <a:stCxn id="4" idx="2"/>
            <a:endCxn id="23" idx="0"/>
          </p:cNvCxnSpPr>
          <p:nvPr/>
        </p:nvCxnSpPr>
        <p:spPr>
          <a:xfrm rot="5400000">
            <a:off x="2724150" y="285750"/>
            <a:ext cx="152400" cy="3543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4" idx="2"/>
            <a:endCxn id="59" idx="0"/>
          </p:cNvCxnSpPr>
          <p:nvPr/>
        </p:nvCxnSpPr>
        <p:spPr>
          <a:xfrm rot="16200000" flipH="1">
            <a:off x="6096000" y="457200"/>
            <a:ext cx="152400" cy="320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4" idx="2"/>
          </p:cNvCxnSpPr>
          <p:nvPr/>
        </p:nvCxnSpPr>
        <p:spPr>
          <a:xfrm rot="5400000">
            <a:off x="4381500" y="21717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4" idx="2"/>
          </p:cNvCxnSpPr>
          <p:nvPr/>
        </p:nvCxnSpPr>
        <p:spPr>
          <a:xfrm rot="16200000" flipH="1">
            <a:off x="5334000" y="1219200"/>
            <a:ext cx="3048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stCxn id="4" idx="2"/>
          </p:cNvCxnSpPr>
          <p:nvPr/>
        </p:nvCxnSpPr>
        <p:spPr>
          <a:xfrm rot="5400000">
            <a:off x="3543300" y="1257300"/>
            <a:ext cx="3048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rot="5400000">
            <a:off x="2171700" y="30099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Documents and Settings\Антон\Рабочий стол\ЧАЙ\498af1aa882f5_247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2667000"/>
            <a:ext cx="1752600" cy="1981200"/>
          </a:xfrm>
          <a:prstGeom prst="rect">
            <a:avLst/>
          </a:prstGeom>
          <a:noFill/>
        </p:spPr>
      </p:pic>
      <p:pic>
        <p:nvPicPr>
          <p:cNvPr id="3075" name="Picture 3" descr="C:\Documents and Settings\Антон\Рабочий стол\ЧАЙ\tea-0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5105400"/>
            <a:ext cx="1981200" cy="17526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934200" y="4953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Белый </a:t>
            </a:r>
            <a:endParaRPr lang="ru-RU" sz="3200" b="1" dirty="0"/>
          </a:p>
        </p:txBody>
      </p:sp>
      <p:pic>
        <p:nvPicPr>
          <p:cNvPr id="3077" name="Picture 5" descr="C:\Documents and Settings\Антон\Рабочий стол\ЧАЙ\ЖЕЛТЫЙ ЧАЙ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3733800"/>
            <a:ext cx="1657350" cy="2044323"/>
          </a:xfrm>
          <a:prstGeom prst="rect">
            <a:avLst/>
          </a:prstGeom>
          <a:noFill/>
        </p:spPr>
      </p:pic>
      <p:pic>
        <p:nvPicPr>
          <p:cNvPr id="3078" name="Picture 6" descr="C:\Documents and Settings\Антон\Рабочий стол\ЧАЙ\black_keemu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105400"/>
            <a:ext cx="2114550" cy="1752600"/>
          </a:xfrm>
          <a:prstGeom prst="rect">
            <a:avLst/>
          </a:prstGeom>
          <a:noFill/>
        </p:spPr>
      </p:pic>
      <p:pic>
        <p:nvPicPr>
          <p:cNvPr id="3079" name="Picture 7" descr="C:\Documents and Settings\Антон\Рабочий стол\ЧАЙ\54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89600" y="5410200"/>
            <a:ext cx="3454400" cy="1447800"/>
          </a:xfrm>
          <a:prstGeom prst="rect">
            <a:avLst/>
          </a:prstGeom>
          <a:noFill/>
        </p:spPr>
      </p:pic>
      <p:pic>
        <p:nvPicPr>
          <p:cNvPr id="3080" name="Picture 8" descr="C:\Documents and Settings\Антон\Рабочий стол\ЧАЙ\3955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3200400"/>
            <a:ext cx="1895475" cy="19050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81000" y="14478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 По способу   производства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Классификация чая, сортность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839200" y="5715000"/>
            <a:ext cx="152400" cy="365125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14478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Прессованный 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2667000"/>
            <a:ext cx="1795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Кирпичный 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2667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/>
              <a:t>Плиточный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2667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Таблетированный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304800" y="5105400"/>
            <a:ext cx="2895600" cy="76200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9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9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3810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Зелёный 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743200" y="38100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Чёрный 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38600" y="3810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Зелёный 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0" y="4419600"/>
            <a:ext cx="83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в/с</a:t>
            </a:r>
          </a:p>
          <a:p>
            <a:r>
              <a:rPr lang="ru-RU" sz="2400" b="1" dirty="0" smtClean="0"/>
              <a:t>1 с</a:t>
            </a:r>
          </a:p>
          <a:p>
            <a:r>
              <a:rPr lang="ru-RU" sz="2400" b="1" dirty="0" smtClean="0"/>
              <a:t>2 с</a:t>
            </a:r>
          </a:p>
          <a:p>
            <a:r>
              <a:rPr lang="ru-RU" sz="2400" b="1" dirty="0" smtClean="0"/>
              <a:t>3 с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343400" y="4572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 с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638800" y="3810000"/>
            <a:ext cx="137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Чёрный 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391400" y="3810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Зелёный </a:t>
            </a:r>
            <a:endParaRPr lang="ru-RU" sz="2400" b="1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5105400" y="1981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0" idx="2"/>
            <a:endCxn id="16" idx="0"/>
          </p:cNvCxnSpPr>
          <p:nvPr/>
        </p:nvCxnSpPr>
        <p:spPr>
          <a:xfrm rot="5400000">
            <a:off x="1308404" y="3458561"/>
            <a:ext cx="681335" cy="215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2" idx="2"/>
          </p:cNvCxnSpPr>
          <p:nvPr/>
        </p:nvCxnSpPr>
        <p:spPr>
          <a:xfrm rot="5400000">
            <a:off x="6326833" y="3126432"/>
            <a:ext cx="833735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2" idx="2"/>
          </p:cNvCxnSpPr>
          <p:nvPr/>
        </p:nvCxnSpPr>
        <p:spPr>
          <a:xfrm rot="16200000" flipH="1">
            <a:off x="7241233" y="3050232"/>
            <a:ext cx="833735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3810794" y="23614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10" idx="0"/>
          </p:cNvCxnSpPr>
          <p:nvPr/>
        </p:nvCxnSpPr>
        <p:spPr>
          <a:xfrm rot="10800000" flipV="1">
            <a:off x="1659842" y="1981200"/>
            <a:ext cx="1692958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18" idx="0"/>
          </p:cNvCxnSpPr>
          <p:nvPr/>
        </p:nvCxnSpPr>
        <p:spPr>
          <a:xfrm rot="5400000">
            <a:off x="3371850" y="3143250"/>
            <a:ext cx="68580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19" idx="0"/>
          </p:cNvCxnSpPr>
          <p:nvPr/>
        </p:nvCxnSpPr>
        <p:spPr>
          <a:xfrm>
            <a:off x="4114800" y="3124200"/>
            <a:ext cx="7239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5400000">
            <a:off x="3124200" y="4419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5400000">
            <a:off x="4419600" y="4495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Антон\Рабочий стол\ЧАЙ\10000148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648200"/>
            <a:ext cx="1752600" cy="1752600"/>
          </a:xfrm>
          <a:prstGeom prst="rect">
            <a:avLst/>
          </a:prstGeom>
          <a:noFill/>
        </p:spPr>
      </p:pic>
      <p:pic>
        <p:nvPicPr>
          <p:cNvPr id="1027" name="Picture 3" descr="C:\Documents and Settings\Антон\Рабочий стол\ЧАЙ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5943600"/>
            <a:ext cx="1600200" cy="914400"/>
          </a:xfrm>
          <a:prstGeom prst="rect">
            <a:avLst/>
          </a:prstGeom>
          <a:noFill/>
        </p:spPr>
      </p:pic>
      <p:pic>
        <p:nvPicPr>
          <p:cNvPr id="1028" name="Picture 4" descr="C:\Documents and Settings\Антон\Рабочий стол\ЧАЙ\tb000-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5105400"/>
            <a:ext cx="2168757" cy="1752600"/>
          </a:xfrm>
          <a:prstGeom prst="rect">
            <a:avLst/>
          </a:prstGeom>
          <a:noFill/>
        </p:spPr>
      </p:pic>
      <p:pic>
        <p:nvPicPr>
          <p:cNvPr id="1029" name="Picture 5" descr="C:\Documents and Settings\Антон\Рабочий стол\ЧАЙ\4971c3d942b60_222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24400"/>
            <a:ext cx="2590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Классификация чая, сортность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100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810000"/>
            <a:ext cx="2971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810000"/>
            <a:ext cx="3124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 flipH="1">
            <a:off x="1371600" y="1524000"/>
            <a:ext cx="743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2. Классификация по размеру чаинок: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6670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листовой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2667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мелкий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26670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гранулированный</a:t>
            </a:r>
            <a:endParaRPr lang="ru-RU" sz="32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1295400" y="3200400"/>
            <a:ext cx="274319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flipH="1">
            <a:off x="4343400" y="32004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315200" y="3200400"/>
            <a:ext cx="274319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</TotalTime>
  <Words>694</Words>
  <PresentationFormat>Экран (4:3)</PresentationFormat>
  <Paragraphs>171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ЧАЙ</vt:lpstr>
      <vt:lpstr>                        Цель урока:</vt:lpstr>
      <vt:lpstr>Задачи урока: </vt:lpstr>
      <vt:lpstr>Общая характеристика чая</vt:lpstr>
      <vt:lpstr>История появления и распространения чая</vt:lpstr>
      <vt:lpstr>История появления и распространения чая</vt:lpstr>
      <vt:lpstr>Классификация чая, сортность</vt:lpstr>
      <vt:lpstr>Классификация чая, сортность</vt:lpstr>
      <vt:lpstr>Классификация чая, сортность</vt:lpstr>
      <vt:lpstr>Классификация чая, сортность</vt:lpstr>
      <vt:lpstr>Химический состав и пищевая ценность</vt:lpstr>
      <vt:lpstr>Производство чая</vt:lpstr>
      <vt:lpstr>Показатели качества чая</vt:lpstr>
      <vt:lpstr>Фальсификация чая</vt:lpstr>
      <vt:lpstr>Маркировка чая</vt:lpstr>
      <vt:lpstr>Упаковка чая</vt:lpstr>
      <vt:lpstr>Хранение чая</vt:lpstr>
      <vt:lpstr>Хранение чая</vt:lpstr>
      <vt:lpstr>Кулинарное использование чая</vt:lpstr>
      <vt:lpstr>Домашнее задание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ЧАЙ</dc:title>
  <cp:lastModifiedBy>Домашний</cp:lastModifiedBy>
  <cp:revision>80</cp:revision>
  <dcterms:modified xsi:type="dcterms:W3CDTF">2009-02-11T15:06:31Z</dcterms:modified>
</cp:coreProperties>
</file>